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notesMasterIdLst>
    <p:notesMasterId r:id="rId11"/>
  </p:notesMasterIdLst>
  <p:sldSz cx="14630400" cy="8229600"/>
  <p:notesSz cx="8229600" cy="14630400"/>
  <p:embeddedFontLst>
    <p:embeddedFont>
      <p:font typeface="Prata"/>
      <p:regular r:id="rId16"/>
    </p:embeddedFont>
    <p:embeddedFont>
      <p:font typeface="Prata"/>
      <p:regular r:id="rId1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openxmlformats.org/officeDocument/2006/relationships/font" Target="fonts/font1.fntdata"/><Relationship Id="rId17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10-1.png"/><Relationship Id="rId3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3171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1232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8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9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0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2918341"/>
            <a:ext cx="568225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Energías Renovables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396728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Objetivo: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Entender qué son las energías renovables, su clasificación, ventajas y contexto actual.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793790" y="4948238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Importancia creciente en el panorama energético global.</a:t>
            </a:r>
            <a:endParaRPr lang="en-US" sz="17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50031"/>
            <a:ext cx="1018234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¿Qué es energía y cómo se clasifican?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12438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La energía es la capacidad para realizar trabajo o generar cambios en la materia. Se manifiesta de diversas formas que permiten el funcionamiento de procesos naturales y actividades humanas.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29339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La energía se clasifica principalmente en dos grandes grupos: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91144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Energía Renovable: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Aquella que se obtiene de fuentes naturales que se regeneran continuamente, como el sol, el viento y el agua.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93790" y="5716548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b="1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Energía No Renovable:</a:t>
            </a:r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 Se extrae de recursos finitos que pueden agotarse, como el petróleo, carbón y gas natural.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9488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¿Qué son las Energías Renovables?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752606"/>
            <a:ext cx="3664863" cy="3075742"/>
          </a:xfrm>
          <a:prstGeom prst="roundRect">
            <a:avLst>
              <a:gd name="adj" fmla="val 1106"/>
            </a:avLst>
          </a:prstGeom>
          <a:solidFill>
            <a:srgbClr val="404245"/>
          </a:solidFill>
          <a:ln/>
        </p:spPr>
      </p:sp>
      <p:sp>
        <p:nvSpPr>
          <p:cNvPr id="5" name="Text 2"/>
          <p:cNvSpPr/>
          <p:nvPr/>
        </p:nvSpPr>
        <p:spPr>
          <a:xfrm>
            <a:off x="6507004" y="29794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Definición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507004" y="3469838"/>
            <a:ext cx="32112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Es una fuente de energía inagotable o que se renuevan naturalmente.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10171867" y="2752606"/>
            <a:ext cx="3664863" cy="3075742"/>
          </a:xfrm>
          <a:prstGeom prst="roundRect">
            <a:avLst>
              <a:gd name="adj" fmla="val 1106"/>
            </a:avLst>
          </a:prstGeom>
          <a:solidFill>
            <a:srgbClr val="404245"/>
          </a:solidFill>
          <a:ln/>
        </p:spPr>
      </p:sp>
      <p:sp>
        <p:nvSpPr>
          <p:cNvPr id="8" name="Text 5"/>
          <p:cNvSpPr/>
          <p:nvPr/>
        </p:nvSpPr>
        <p:spPr>
          <a:xfrm>
            <a:off x="10398681" y="2979420"/>
            <a:ext cx="287035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Ejemplos principales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398681" y="3469838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Solar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10398681" y="3912037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Eólica</a:t>
            </a:r>
            <a:endParaRPr lang="en-US" sz="1750" dirty="0"/>
          </a:p>
        </p:txBody>
      </p:sp>
      <p:sp>
        <p:nvSpPr>
          <p:cNvPr id="11" name="Text 8"/>
          <p:cNvSpPr/>
          <p:nvPr/>
        </p:nvSpPr>
        <p:spPr>
          <a:xfrm>
            <a:off x="10398681" y="4354235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Hidroeléctrica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10398681" y="4796433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Biomasa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10398681" y="5238631"/>
            <a:ext cx="3211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850"/>
              </a:lnSpc>
              <a:buSzPct val="100000"/>
              <a:buChar char="•"/>
            </a:pPr>
            <a:r>
              <a:rPr lang="en-US" sz="175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Geotérmica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6280190" y="6055162"/>
            <a:ext cx="7556421" cy="1179433"/>
          </a:xfrm>
          <a:prstGeom prst="roundRect">
            <a:avLst>
              <a:gd name="adj" fmla="val 2885"/>
            </a:avLst>
          </a:prstGeom>
          <a:solidFill>
            <a:srgbClr val="404245"/>
          </a:solidFill>
          <a:ln/>
        </p:spPr>
      </p:sp>
      <p:sp>
        <p:nvSpPr>
          <p:cNvPr id="15" name="Text 12"/>
          <p:cNvSpPr/>
          <p:nvPr/>
        </p:nvSpPr>
        <p:spPr>
          <a:xfrm>
            <a:off x="6507004" y="6281976"/>
            <a:ext cx="710279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FFFFFF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Contribuyen a reducir emisiones de gases efecto invernadero y en el desarrollo sostenible 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32002"/>
            <a:ext cx="110192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Clasificación de las Energías Renovables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077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Solar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58890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Fotovoltaica para electricidad y térmica para calor.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793790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Eólica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93790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Convierte la energía cinética del viento en electricidad.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93790" y="53494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Hidroeléctrica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93790" y="59306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Usa energía del agua en movimiento.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599521" y="30077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Biomasa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58890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Materia orgánica como madera y residuos agrícolas.</a:t>
            </a:r>
            <a:endParaRPr lang="en-US" sz="1750" dirty="0"/>
          </a:p>
        </p:txBody>
      </p:sp>
      <p:sp>
        <p:nvSpPr>
          <p:cNvPr id="11" name="Text 9"/>
          <p:cNvSpPr/>
          <p:nvPr/>
        </p:nvSpPr>
        <p:spPr>
          <a:xfrm>
            <a:off x="7599521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Geotérmica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599521" y="47597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Calor proveniente del interior de la Tierra.</a:t>
            </a:r>
            <a:endParaRPr lang="en-US" sz="1750" dirty="0"/>
          </a:p>
        </p:txBody>
      </p:sp>
      <p:sp>
        <p:nvSpPr>
          <p:cNvPr id="13" name="Text 11"/>
          <p:cNvSpPr/>
          <p:nvPr/>
        </p:nvSpPr>
        <p:spPr>
          <a:xfrm>
            <a:off x="7599521" y="534947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Mareomotriz</a:t>
            </a:r>
            <a:endParaRPr lang="en-US" sz="2200" dirty="0"/>
          </a:p>
        </p:txBody>
      </p:sp>
      <p:sp>
        <p:nvSpPr>
          <p:cNvPr id="14" name="Text 12"/>
          <p:cNvSpPr/>
          <p:nvPr/>
        </p:nvSpPr>
        <p:spPr>
          <a:xfrm>
            <a:off x="7599521" y="593062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Energía obtenida de las mareas.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930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Ventajas de las Energías Renovables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280190" y="2450783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</p:sp>
      <p:sp>
        <p:nvSpPr>
          <p:cNvPr id="5" name="Text 2"/>
          <p:cNvSpPr/>
          <p:nvPr/>
        </p:nvSpPr>
        <p:spPr>
          <a:xfrm>
            <a:off x="7017306" y="25286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Sostenibilidad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017306" y="301906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Recursos casi inagotables y ecológicos.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6280190" y="3835598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</p:sp>
      <p:sp>
        <p:nvSpPr>
          <p:cNvPr id="8" name="Text 5"/>
          <p:cNvSpPr/>
          <p:nvPr/>
        </p:nvSpPr>
        <p:spPr>
          <a:xfrm>
            <a:off x="7017306" y="3913465"/>
            <a:ext cx="331553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Reducción de emisiones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017306" y="440388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Menor impacto ambiental que los combustibles fósiles.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280190" y="5220414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</p:sp>
      <p:sp>
        <p:nvSpPr>
          <p:cNvPr id="11" name="Text 8"/>
          <p:cNvSpPr/>
          <p:nvPr/>
        </p:nvSpPr>
        <p:spPr>
          <a:xfrm>
            <a:off x="7017306" y="5298281"/>
            <a:ext cx="353627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Diversificación energética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017306" y="578870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Reduce dependencia de fuentes no renovables.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6280190" y="6605230"/>
            <a:ext cx="510302" cy="510302"/>
          </a:xfrm>
          <a:prstGeom prst="roundRect">
            <a:avLst>
              <a:gd name="adj" fmla="val 6667"/>
            </a:avLst>
          </a:prstGeom>
          <a:solidFill>
            <a:srgbClr val="404245"/>
          </a:solidFill>
          <a:ln/>
        </p:spPr>
      </p:sp>
      <p:sp>
        <p:nvSpPr>
          <p:cNvPr id="14" name="Text 11"/>
          <p:cNvSpPr/>
          <p:nvPr/>
        </p:nvSpPr>
        <p:spPr>
          <a:xfrm>
            <a:off x="7017306" y="6683097"/>
            <a:ext cx="376404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Empleo y descentralización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7017306" y="7173516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Crea trabajos y generación local de energía.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2233" y="678894"/>
            <a:ext cx="5159097" cy="644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5050"/>
              </a:lnSpc>
              <a:buNone/>
            </a:pPr>
            <a:endParaRPr lang="en-US" sz="4050" dirty="0"/>
          </a:p>
        </p:txBody>
      </p:sp>
      <p:sp>
        <p:nvSpPr>
          <p:cNvPr id="3" name="Shape 1"/>
          <p:cNvSpPr/>
          <p:nvPr/>
        </p:nvSpPr>
        <p:spPr>
          <a:xfrm>
            <a:off x="722233" y="1736408"/>
            <a:ext cx="13185934" cy="5814298"/>
          </a:xfrm>
          <a:prstGeom prst="roundRect">
            <a:avLst>
              <a:gd name="adj" fmla="val 53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29853" y="1744028"/>
            <a:ext cx="13169265" cy="592693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937736" y="1875353"/>
            <a:ext cx="397275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endParaRPr lang="en-US" sz="1600" dirty="0"/>
          </a:p>
        </p:txBody>
      </p:sp>
      <p:sp>
        <p:nvSpPr>
          <p:cNvPr id="6" name="Text 4"/>
          <p:cNvSpPr/>
          <p:nvPr/>
        </p:nvSpPr>
        <p:spPr>
          <a:xfrm>
            <a:off x="5330785" y="1875353"/>
            <a:ext cx="396894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Energías Renovables</a:t>
            </a:r>
            <a:endParaRPr lang="en-US" sz="1600" dirty="0"/>
          </a:p>
        </p:txBody>
      </p:sp>
      <p:sp>
        <p:nvSpPr>
          <p:cNvPr id="7" name="Text 5"/>
          <p:cNvSpPr/>
          <p:nvPr/>
        </p:nvSpPr>
        <p:spPr>
          <a:xfrm>
            <a:off x="9720024" y="1875353"/>
            <a:ext cx="397275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b="1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Energías No Renovables</a:t>
            </a: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729853" y="2336721"/>
            <a:ext cx="13169265" cy="592693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7"/>
          <p:cNvSpPr/>
          <p:nvPr/>
        </p:nvSpPr>
        <p:spPr>
          <a:xfrm>
            <a:off x="937736" y="2468047"/>
            <a:ext cx="397275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Recursos</a:t>
            </a:r>
            <a:endParaRPr lang="en-US" sz="1600" dirty="0"/>
          </a:p>
        </p:txBody>
      </p:sp>
      <p:sp>
        <p:nvSpPr>
          <p:cNvPr id="10" name="Text 8"/>
          <p:cNvSpPr/>
          <p:nvPr/>
        </p:nvSpPr>
        <p:spPr>
          <a:xfrm>
            <a:off x="5330785" y="2468047"/>
            <a:ext cx="396894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Inagotables y naturales (sol, viento, agua)</a:t>
            </a:r>
            <a:endParaRPr lang="en-US" sz="1600" dirty="0"/>
          </a:p>
        </p:txBody>
      </p:sp>
      <p:sp>
        <p:nvSpPr>
          <p:cNvPr id="11" name="Text 9"/>
          <p:cNvSpPr/>
          <p:nvPr/>
        </p:nvSpPr>
        <p:spPr>
          <a:xfrm>
            <a:off x="9720024" y="2468047"/>
            <a:ext cx="397275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Limitados y finitos (petróleo, carbón, gas)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729853" y="2929414"/>
            <a:ext cx="13169265" cy="92273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3" name="Text 11"/>
          <p:cNvSpPr/>
          <p:nvPr/>
        </p:nvSpPr>
        <p:spPr>
          <a:xfrm>
            <a:off x="937736" y="3060740"/>
            <a:ext cx="397275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Impacto ambiental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5330785" y="3060740"/>
            <a:ext cx="396894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Bajo, menor contaminación y emisiones</a:t>
            </a: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9720024" y="3060740"/>
            <a:ext cx="3972758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Alto, genera contaminación y gases de efecto invernadero</a:t>
            </a: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729853" y="3852148"/>
            <a:ext cx="13169265" cy="92273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7" name="Text 15"/>
          <p:cNvSpPr/>
          <p:nvPr/>
        </p:nvSpPr>
        <p:spPr>
          <a:xfrm>
            <a:off x="937736" y="3983474"/>
            <a:ext cx="397275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Costo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5330785" y="3983474"/>
            <a:ext cx="3968948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Inicialmente alto pero en descenso con tecnología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9720024" y="3983474"/>
            <a:ext cx="3972758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Generalmente económico pero variable y en aumento con el agotamiento</a:t>
            </a: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729853" y="4774883"/>
            <a:ext cx="13169265" cy="92273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1" name="Text 19"/>
          <p:cNvSpPr/>
          <p:nvPr/>
        </p:nvSpPr>
        <p:spPr>
          <a:xfrm>
            <a:off x="937736" y="4906208"/>
            <a:ext cx="397275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Disponibilidad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5330785" y="4906208"/>
            <a:ext cx="3968948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Dependiente de condiciones climáticas y geográficas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9720024" y="4906208"/>
            <a:ext cx="397275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Disponible 24/7 mientras haya reservas</a:t>
            </a: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729853" y="5697617"/>
            <a:ext cx="13169265" cy="922734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25" name="Text 23"/>
          <p:cNvSpPr/>
          <p:nvPr/>
        </p:nvSpPr>
        <p:spPr>
          <a:xfrm>
            <a:off x="937736" y="5828943"/>
            <a:ext cx="397275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Sostenibilidad</a:t>
            </a:r>
            <a:endParaRPr lang="en-US" sz="1600" dirty="0"/>
          </a:p>
        </p:txBody>
      </p:sp>
      <p:sp>
        <p:nvSpPr>
          <p:cNvPr id="26" name="Text 24"/>
          <p:cNvSpPr/>
          <p:nvPr/>
        </p:nvSpPr>
        <p:spPr>
          <a:xfrm>
            <a:off x="5330785" y="5828943"/>
            <a:ext cx="3968948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Alta, renovable y amigable con el medio ambiente</a:t>
            </a: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9720024" y="5828943"/>
            <a:ext cx="3972758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Baja, agotamiento irreversible y daño ambiental</a:t>
            </a: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729853" y="6620351"/>
            <a:ext cx="13169265" cy="922734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29" name="Text 27"/>
          <p:cNvSpPr/>
          <p:nvPr/>
        </p:nvSpPr>
        <p:spPr>
          <a:xfrm>
            <a:off x="937736" y="6751677"/>
            <a:ext cx="397275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Infraestructura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5330785" y="6751677"/>
            <a:ext cx="3968948" cy="660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Necesita nuevas inversiones y adaptaciones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9720024" y="6751677"/>
            <a:ext cx="3972758" cy="3300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6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Infraestructura ya establecida y masiva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84462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550"/>
              </a:lnSpc>
              <a:buNone/>
            </a:pPr>
            <a:r>
              <a:rPr lang="en-US" sz="44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Contexto Actual de las Energías Renovables</a:t>
            </a:r>
            <a:endParaRPr lang="en-US" sz="445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0" y="2641997"/>
            <a:ext cx="340162" cy="34016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360765" y="2651879"/>
            <a:ext cx="176283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Crecimiento global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1360765" y="3496627"/>
            <a:ext cx="176283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Constante aumento de capacidad instalada.</a:t>
            </a:r>
            <a:endParaRPr lang="en-US" sz="17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093" y="2641997"/>
            <a:ext cx="340162" cy="34016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3974068" y="2651879"/>
            <a:ext cx="176283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Inversión creciente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3974068" y="3496627"/>
            <a:ext cx="176283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Mayores financiamientos en proyectos renovables.</a:t>
            </a:r>
            <a:endParaRPr lang="en-US" sz="17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395" y="2641997"/>
            <a:ext cx="340162" cy="34016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587371" y="2651879"/>
            <a:ext cx="176283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Avances tecnológicos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6587371" y="3496627"/>
            <a:ext cx="1762839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Mejoras en eficiencia y reducción de costos.</a:t>
            </a:r>
            <a:endParaRPr lang="en-US" sz="1750" dirty="0"/>
          </a:p>
        </p:txBody>
      </p:sp>
      <p:pic>
        <p:nvPicPr>
          <p:cNvPr id="13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441513"/>
            <a:ext cx="340162" cy="340162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360765" y="5451396"/>
            <a:ext cx="1762839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50"/>
              </a:lnSpc>
              <a:buNone/>
            </a:pPr>
            <a:r>
              <a:rPr lang="en-US" sz="22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Costo decreciente</a:t>
            </a:r>
            <a:endParaRPr lang="en-US" sz="2200" dirty="0"/>
          </a:p>
        </p:txBody>
      </p:sp>
      <p:sp>
        <p:nvSpPr>
          <p:cNvPr id="15" name="Text 8"/>
          <p:cNvSpPr/>
          <p:nvPr/>
        </p:nvSpPr>
        <p:spPr>
          <a:xfrm>
            <a:off x="1360765" y="6296144"/>
            <a:ext cx="1762839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850"/>
              </a:lnSpc>
              <a:buNone/>
            </a:pPr>
            <a:r>
              <a:rPr lang="en-US" sz="17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Solar ha bajado un 85% desde 2010.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71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48519" y="598765"/>
            <a:ext cx="7619762" cy="13608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5350"/>
              </a:lnSpc>
              <a:buNone/>
            </a:pPr>
            <a:r>
              <a:rPr lang="en-US" sz="42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Energía Solar: Un Caso de Éxito</a:t>
            </a:r>
            <a:endParaRPr lang="en-US" sz="4250" dirty="0"/>
          </a:p>
        </p:txBody>
      </p:sp>
      <p:sp>
        <p:nvSpPr>
          <p:cNvPr id="4" name="Shape 1"/>
          <p:cNvSpPr/>
          <p:nvPr/>
        </p:nvSpPr>
        <p:spPr>
          <a:xfrm>
            <a:off x="6248519" y="2286238"/>
            <a:ext cx="163235" cy="819150"/>
          </a:xfrm>
          <a:prstGeom prst="roundRect">
            <a:avLst>
              <a:gd name="adj" fmla="val 20010"/>
            </a:avLst>
          </a:prstGeom>
          <a:solidFill>
            <a:srgbClr val="404245"/>
          </a:solidFill>
          <a:ln/>
        </p:spPr>
      </p:sp>
      <p:sp>
        <p:nvSpPr>
          <p:cNvPr id="5" name="Text 2"/>
          <p:cNvSpPr/>
          <p:nvPr/>
        </p:nvSpPr>
        <p:spPr>
          <a:xfrm>
            <a:off x="6738342" y="2286238"/>
            <a:ext cx="272188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Crecimiento</a:t>
            </a:r>
            <a:endParaRPr lang="en-US" sz="2100" dirty="0"/>
          </a:p>
        </p:txBody>
      </p:sp>
      <p:sp>
        <p:nvSpPr>
          <p:cNvPr id="6" name="Text 3"/>
          <p:cNvSpPr/>
          <p:nvPr/>
        </p:nvSpPr>
        <p:spPr>
          <a:xfrm>
            <a:off x="6738342" y="2757011"/>
            <a:ext cx="7129939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Capacidad instalada en crecimiento exponencial mundial.</a:t>
            </a:r>
            <a:endParaRPr lang="en-US" sz="1700" dirty="0"/>
          </a:p>
        </p:txBody>
      </p:sp>
      <p:sp>
        <p:nvSpPr>
          <p:cNvPr id="7" name="Shape 4"/>
          <p:cNvSpPr/>
          <p:nvPr/>
        </p:nvSpPr>
        <p:spPr>
          <a:xfrm>
            <a:off x="6575108" y="3323034"/>
            <a:ext cx="163235" cy="819150"/>
          </a:xfrm>
          <a:prstGeom prst="roundRect">
            <a:avLst>
              <a:gd name="adj" fmla="val 20010"/>
            </a:avLst>
          </a:prstGeom>
          <a:solidFill>
            <a:srgbClr val="404245"/>
          </a:solidFill>
          <a:ln/>
        </p:spPr>
      </p:sp>
      <p:sp>
        <p:nvSpPr>
          <p:cNvPr id="8" name="Text 5"/>
          <p:cNvSpPr/>
          <p:nvPr/>
        </p:nvSpPr>
        <p:spPr>
          <a:xfrm>
            <a:off x="7064931" y="3323034"/>
            <a:ext cx="272188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Reducción de costos</a:t>
            </a:r>
            <a:endParaRPr lang="en-US" sz="2100" dirty="0"/>
          </a:p>
        </p:txBody>
      </p:sp>
      <p:sp>
        <p:nvSpPr>
          <p:cNvPr id="9" name="Text 6"/>
          <p:cNvSpPr/>
          <p:nvPr/>
        </p:nvSpPr>
        <p:spPr>
          <a:xfrm>
            <a:off x="7064931" y="3793808"/>
            <a:ext cx="6803350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Paneles solares cada vez más accesibles.</a:t>
            </a:r>
            <a:endParaRPr lang="en-US" sz="1700" dirty="0"/>
          </a:p>
        </p:txBody>
      </p:sp>
      <p:sp>
        <p:nvSpPr>
          <p:cNvPr id="10" name="Shape 7"/>
          <p:cNvSpPr/>
          <p:nvPr/>
        </p:nvSpPr>
        <p:spPr>
          <a:xfrm>
            <a:off x="6901696" y="4359831"/>
            <a:ext cx="163235" cy="1668304"/>
          </a:xfrm>
          <a:prstGeom prst="roundRect">
            <a:avLst>
              <a:gd name="adj" fmla="val 20010"/>
            </a:avLst>
          </a:prstGeom>
          <a:solidFill>
            <a:srgbClr val="404245"/>
          </a:solidFill>
          <a:ln/>
        </p:spPr>
      </p:sp>
      <p:sp>
        <p:nvSpPr>
          <p:cNvPr id="11" name="Text 8"/>
          <p:cNvSpPr/>
          <p:nvPr/>
        </p:nvSpPr>
        <p:spPr>
          <a:xfrm>
            <a:off x="7391519" y="4359831"/>
            <a:ext cx="272188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Países líderes</a:t>
            </a:r>
            <a:endParaRPr lang="en-US" sz="2100" dirty="0"/>
          </a:p>
        </p:txBody>
      </p:sp>
      <p:sp>
        <p:nvSpPr>
          <p:cNvPr id="12" name="Text 9"/>
          <p:cNvSpPr/>
          <p:nvPr/>
        </p:nvSpPr>
        <p:spPr>
          <a:xfrm>
            <a:off x="7391519" y="4830604"/>
            <a:ext cx="6476762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China</a:t>
            </a:r>
            <a:endParaRPr lang="en-US" sz="1700" dirty="0"/>
          </a:p>
        </p:txBody>
      </p:sp>
      <p:sp>
        <p:nvSpPr>
          <p:cNvPr id="13" name="Text 10"/>
          <p:cNvSpPr/>
          <p:nvPr/>
        </p:nvSpPr>
        <p:spPr>
          <a:xfrm>
            <a:off x="7391519" y="5255181"/>
            <a:ext cx="6476762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Estados Unidos</a:t>
            </a:r>
            <a:endParaRPr lang="en-US" sz="1700" dirty="0"/>
          </a:p>
        </p:txBody>
      </p:sp>
      <p:sp>
        <p:nvSpPr>
          <p:cNvPr id="14" name="Text 11"/>
          <p:cNvSpPr/>
          <p:nvPr/>
        </p:nvSpPr>
        <p:spPr>
          <a:xfrm>
            <a:off x="7391519" y="5679758"/>
            <a:ext cx="6476762" cy="3483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marL="342900" indent="-342900">
              <a:lnSpc>
                <a:spcPts val="2700"/>
              </a:lnSpc>
              <a:buSzPct val="100000"/>
              <a:buChar char="•"/>
            </a:pPr>
            <a:r>
              <a:rPr lang="en-US" sz="17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Japón</a:t>
            </a:r>
            <a:endParaRPr lang="en-US" sz="1700" dirty="0"/>
          </a:p>
        </p:txBody>
      </p:sp>
      <p:sp>
        <p:nvSpPr>
          <p:cNvPr id="15" name="Shape 12"/>
          <p:cNvSpPr/>
          <p:nvPr/>
        </p:nvSpPr>
        <p:spPr>
          <a:xfrm>
            <a:off x="7228403" y="6245781"/>
            <a:ext cx="163235" cy="1167527"/>
          </a:xfrm>
          <a:prstGeom prst="roundRect">
            <a:avLst>
              <a:gd name="adj" fmla="val 20010"/>
            </a:avLst>
          </a:prstGeom>
          <a:solidFill>
            <a:srgbClr val="404245"/>
          </a:solidFill>
          <a:ln/>
        </p:spPr>
      </p:sp>
      <p:sp>
        <p:nvSpPr>
          <p:cNvPr id="16" name="Text 13"/>
          <p:cNvSpPr/>
          <p:nvPr/>
        </p:nvSpPr>
        <p:spPr>
          <a:xfrm>
            <a:off x="7718227" y="6245781"/>
            <a:ext cx="2721888" cy="3401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650"/>
              </a:lnSpc>
              <a:buNone/>
            </a:pPr>
            <a:r>
              <a:rPr lang="en-US" sz="210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Caso Latinoamérica</a:t>
            </a:r>
            <a:endParaRPr lang="en-US" sz="2100" dirty="0"/>
          </a:p>
        </p:txBody>
      </p:sp>
      <p:sp>
        <p:nvSpPr>
          <p:cNvPr id="17" name="Text 14"/>
          <p:cNvSpPr/>
          <p:nvPr/>
        </p:nvSpPr>
        <p:spPr>
          <a:xfrm>
            <a:off x="7718227" y="6716554"/>
            <a:ext cx="6150054" cy="696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700"/>
              </a:lnSpc>
              <a:buNone/>
            </a:pPr>
            <a:r>
              <a:rPr lang="en-US" sz="170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Chile, líder regional con alta radiación y proyectos innovadores.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9136" y="557213"/>
            <a:ext cx="6341388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4950"/>
              </a:lnSpc>
              <a:buNone/>
            </a:pPr>
            <a:r>
              <a:rPr lang="en-US" sz="3950" dirty="0">
                <a:solidFill>
                  <a:srgbClr val="F2D4BA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Desafíos y Oportunidades</a:t>
            </a:r>
            <a:endParaRPr lang="en-US" sz="39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136" y="1595557"/>
            <a:ext cx="1013103" cy="1215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26087" y="1798082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Intermitencia</a:t>
            </a:r>
            <a:endParaRPr lang="en-US" sz="1950" dirty="0"/>
          </a:p>
        </p:txBody>
      </p:sp>
      <p:sp>
        <p:nvSpPr>
          <p:cNvPr id="5" name="Text 2"/>
          <p:cNvSpPr/>
          <p:nvPr/>
        </p:nvSpPr>
        <p:spPr>
          <a:xfrm>
            <a:off x="2026087" y="2236113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Dependencia del sol y viento variable.</a:t>
            </a:r>
            <a:endParaRPr lang="en-US" sz="155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36" y="2811304"/>
            <a:ext cx="1013103" cy="121574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26087" y="3013829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Almacenamiento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2026087" y="3451860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Avance en baterías y tecnologías de energía.</a:t>
            </a:r>
            <a:endParaRPr lang="en-US" sz="155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36" y="4027051"/>
            <a:ext cx="1013103" cy="1215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26087" y="4229576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Integración</a:t>
            </a:r>
            <a:endParaRPr lang="en-US" sz="1950" dirty="0"/>
          </a:p>
        </p:txBody>
      </p:sp>
      <p:sp>
        <p:nvSpPr>
          <p:cNvPr id="11" name="Text 6"/>
          <p:cNvSpPr/>
          <p:nvPr/>
        </p:nvSpPr>
        <p:spPr>
          <a:xfrm>
            <a:off x="2026087" y="4667607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Adaptar redes eléctricas tradicionales.</a:t>
            </a:r>
            <a:endParaRPr lang="en-US" sz="1550" dirty="0"/>
          </a:p>
        </p:txBody>
      </p:sp>
      <p:pic>
        <p:nvPicPr>
          <p:cNvPr id="12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36" y="5242798"/>
            <a:ext cx="1013103" cy="1215747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2026087" y="5445323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Financiamiento</a:t>
            </a:r>
            <a:endParaRPr lang="en-US" sz="1950" dirty="0"/>
          </a:p>
        </p:txBody>
      </p:sp>
      <p:sp>
        <p:nvSpPr>
          <p:cNvPr id="14" name="Text 8"/>
          <p:cNvSpPr/>
          <p:nvPr/>
        </p:nvSpPr>
        <p:spPr>
          <a:xfrm>
            <a:off x="2026087" y="58833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Inversión necesaria para proyectos a gran escala.</a:t>
            </a:r>
            <a:endParaRPr lang="en-US" sz="1550" dirty="0"/>
          </a:p>
        </p:txBody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136" y="6458545"/>
            <a:ext cx="1013103" cy="121574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2026087" y="6661071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450"/>
              </a:lnSpc>
              <a:buNone/>
            </a:pPr>
            <a:r>
              <a:rPr lang="en-US" sz="1950" dirty="0">
                <a:solidFill>
                  <a:srgbClr val="BDA189"/>
                </a:solidFill>
                <a:latin typeface="Prata" pitchFamily="34" charset="0"/>
                <a:ea typeface="Prata" pitchFamily="34" charset="-122"/>
                <a:cs typeface="Prata" pitchFamily="34" charset="-120"/>
              </a:rPr>
              <a:t>Oportunidades</a:t>
            </a:r>
            <a:endParaRPr lang="en-US" sz="1950" dirty="0"/>
          </a:p>
        </p:txBody>
      </p:sp>
      <p:sp>
        <p:nvSpPr>
          <p:cNvPr id="17" name="Text 10"/>
          <p:cNvSpPr/>
          <p:nvPr/>
        </p:nvSpPr>
        <p:spPr>
          <a:xfrm>
            <a:off x="2026087" y="7099102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550"/>
              </a:lnSpc>
              <a:buNone/>
            </a:pPr>
            <a:r>
              <a:rPr lang="en-US" sz="1550" dirty="0">
                <a:solidFill>
                  <a:srgbClr val="BDA189"/>
                </a:solidFill>
                <a:latin typeface="Manrope" pitchFamily="34" charset="0"/>
                <a:ea typeface="Manrope" pitchFamily="34" charset="-122"/>
                <a:cs typeface="Manrope" pitchFamily="34" charset="-120"/>
              </a:rPr>
              <a:t>Innovación, nuevos modelos y transición justa.</a:t>
            </a:r>
            <a:endParaRPr lang="en-US" sz="15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2025-05-16T18:17:16Z</dcterms:created>
  <dcterms:modified xsi:type="dcterms:W3CDTF">2025-05-16T18:17:16Z</dcterms:modified>
</cp:coreProperties>
</file>